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12"/>
  </p:notesMasterIdLst>
  <p:sldIdLst>
    <p:sldId id="256" r:id="rId4"/>
    <p:sldId id="265" r:id="rId5"/>
    <p:sldId id="257" r:id="rId6"/>
    <p:sldId id="263" r:id="rId7"/>
    <p:sldId id="262" r:id="rId8"/>
    <p:sldId id="259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5FDA4-6A94-4819-A6A6-C4882D9E0558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DB26A-D6B4-41AF-81B8-C40BF1C4E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B26A-D6B4-41AF-81B8-C40BF1C4E7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97D6-24C2-4D76-8382-C681958A8F9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029E8-3E54-4BEE-AE7D-48E16768D6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34134B-7194-4937-BE7F-33492525FCF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823D19-3B7A-4EF8-AA92-8A66E941C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ia.edu.ru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ru/classes-11/egemath/" TargetMode="External"/><Relationship Id="rId2" Type="http://schemas.openxmlformats.org/officeDocument/2006/relationships/hyperlink" Target="http://ege.edu.ru/ru/classes-11/egerus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hyperlink" Target="http://ege.edu.ru/ru/main/min-poin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28529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Выставление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итоговых отметок                в </a:t>
            </a:r>
            <a:r>
              <a:rPr lang="ru-RU" dirty="0" err="1" smtClean="0">
                <a:solidFill>
                  <a:srgbClr val="C00000"/>
                </a:solidFill>
              </a:rPr>
              <a:t>аттестатЫ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404482166general_pages_04_July_2014_i9178_v_saratovskoi_oblasti_zakluchennyi_kolonii_sdal_ekzameny_i_poluchil_attestat_o_srednem_obrazova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770485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Нормативно-правовая база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0916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Выставление итоговых отметок в аттестаты об основном общем и среднем общем образовании происходит в соответствии с: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Законом Российской Федерации от 29.12.2012 № 273-ФЗ «Об образовании в Российской Федерации»,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приказом 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Минобрнауки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от 25 декабря 2013 года № 1394 «Об утверждении Порядка проведения государственной итоговой аттестации по образовательным программам основного общего образования» и внесенными в него изменениями,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приказом 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Минобрнауки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от 26 декабря 2013 года № 1400 «Об утверждении Порядка проведения государственной итоговой аттестации по образовательным программам среднего общего образования» и внесенными в него изменениями,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приказом  Министерства образования и науки Российской Федерации от 14 февраля 2014 г. № 115 «Об утверждении Порядка заполнения, учета и выдачи аттестатов об основном общем и среднем общем образовании и их дубликатов»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www.magobr.ru/Upload/images/%D0%93%D0%98%D0%90%209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0002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de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lid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http://www.magobr.ru/Upload/images/%D0%93%D0%98%D0%90%2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52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www.magobr.ru/Upload/images/%D0%93%D0%98%D0%90%2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920" y="341040"/>
            <a:ext cx="152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d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d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Результаты ЕГЭ не влияют на выставление итоговых отметок по соответствующим предметам в аттестат, но от успешной сдачи ЕГЭ по двум обязательным предметам (</a:t>
            </a:r>
            <a:r>
              <a:rPr lang="ru-RU" sz="2400" b="1" dirty="0" smtClean="0">
                <a:solidFill>
                  <a:schemeClr val="bg1"/>
                </a:solidFill>
                <a:hlinkClick r:id="rId2"/>
              </a:rPr>
              <a:t>русскому языку</a:t>
            </a:r>
            <a:r>
              <a:rPr lang="ru-RU" sz="2400" b="1" dirty="0" smtClean="0">
                <a:solidFill>
                  <a:schemeClr val="bg1"/>
                </a:solidFill>
              </a:rPr>
              <a:t> и </a:t>
            </a:r>
            <a:r>
              <a:rPr lang="ru-RU" sz="2400" b="1" dirty="0" smtClean="0">
                <a:solidFill>
                  <a:schemeClr val="bg1"/>
                </a:solidFill>
                <a:hlinkClick r:id="rId3"/>
              </a:rPr>
              <a:t>математике</a:t>
            </a:r>
            <a:r>
              <a:rPr lang="ru-RU" sz="2400" b="1" dirty="0" smtClean="0">
                <a:solidFill>
                  <a:schemeClr val="bg1"/>
                </a:solidFill>
              </a:rPr>
              <a:t>) зависит получение самого аттестата о среднем общем образовании.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Чтобы получить аттестат, у выпускника должны быть результаты ЕГЭ по </a:t>
            </a:r>
            <a:r>
              <a:rPr lang="ru-RU" sz="2400" b="1" dirty="0" smtClean="0">
                <a:solidFill>
                  <a:schemeClr val="bg1"/>
                </a:solidFill>
                <a:hlinkClick r:id="rId2"/>
              </a:rPr>
              <a:t>русскому языку</a:t>
            </a:r>
            <a:r>
              <a:rPr lang="ru-RU" sz="2400" b="1" dirty="0" smtClean="0">
                <a:solidFill>
                  <a:schemeClr val="bg1"/>
                </a:solidFill>
              </a:rPr>
              <a:t> и </a:t>
            </a:r>
            <a:r>
              <a:rPr lang="ru-RU" sz="2400" b="1" dirty="0" smtClean="0">
                <a:solidFill>
                  <a:schemeClr val="bg1"/>
                </a:solidFill>
                <a:hlinkClick r:id="rId3"/>
              </a:rPr>
              <a:t>математике</a:t>
            </a:r>
            <a:r>
              <a:rPr lang="ru-RU" sz="2400" b="1" dirty="0" smtClean="0">
                <a:solidFill>
                  <a:schemeClr val="bg1"/>
                </a:solidFill>
              </a:rPr>
              <a:t>, не ниже установленных </a:t>
            </a:r>
            <a:r>
              <a:rPr lang="ru-RU" sz="2400" b="1" dirty="0" smtClean="0">
                <a:solidFill>
                  <a:schemeClr val="bg1"/>
                </a:solidFill>
                <a:hlinkClick r:id="rId4"/>
              </a:rPr>
              <a:t>минимальных значений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esktop\766a249237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4108" y="3933056"/>
            <a:ext cx="3420380" cy="2736304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79512" y="3284984"/>
            <a:ext cx="5184576" cy="3456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Математика профильная  - 27 баллов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Математика базовая  - 3 балла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Русский язык – 24 балла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(распоряжение  </a:t>
            </a:r>
            <a:r>
              <a:rPr lang="ru-RU" b="1" dirty="0" err="1" smtClean="0">
                <a:solidFill>
                  <a:schemeClr val="bg1"/>
                </a:solidFill>
              </a:rPr>
              <a:t>Рособрнадзора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23.03.2015г.  № 794-10)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203848" y="3212976"/>
            <a:ext cx="1224136" cy="1224136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С 2015 года при поступлении в ВУЗы приемными комиссиями учитывается средний балл аттестата абитуриента.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0_67d1f_3352d0a6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4896544" cy="3672408"/>
          </a:xfrm>
          <a:prstGeom prst="rect">
            <a:avLst/>
          </a:prstGeom>
          <a:noFill/>
        </p:spPr>
      </p:pic>
      <p:pic>
        <p:nvPicPr>
          <p:cNvPr id="1027" name="Picture 3" descr="C:\Users\user\Desktop\attest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374" y="3429000"/>
            <a:ext cx="485090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соответствии с п. 5.3 Приказа </a:t>
            </a:r>
            <a:r>
              <a:rPr lang="ru-RU" sz="2000" dirty="0" err="1" smtClean="0">
                <a:solidFill>
                  <a:schemeClr val="bg1"/>
                </a:solidFill>
              </a:rPr>
              <a:t>МОиН</a:t>
            </a:r>
            <a:r>
              <a:rPr lang="ru-RU" sz="2000" dirty="0" smtClean="0">
                <a:solidFill>
                  <a:schemeClr val="bg1"/>
                </a:solidFill>
              </a:rPr>
              <a:t> РФ  от 14.02.2014г. № 115 «Об утверждении Порядка заполнения, учета и выдачи аттестатов об основном общем и среднем общем образовании и их дубликатов»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892480" cy="460855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</a:rPr>
              <a:t>Итоговые отметки по учебным предметам </a:t>
            </a:r>
            <a:r>
              <a:rPr lang="ru-RU" b="1" dirty="0" smtClean="0">
                <a:solidFill>
                  <a:schemeClr val="bg1"/>
                </a:solidFill>
              </a:rPr>
              <a:t>за 11 класс определяются как среднее арифметическое </a:t>
            </a:r>
            <a:r>
              <a:rPr lang="ru-RU" b="1" u="sng" dirty="0" smtClean="0">
                <a:solidFill>
                  <a:schemeClr val="bg1"/>
                </a:solidFill>
              </a:rPr>
              <a:t>полугодовых и годовых отметок </a:t>
            </a:r>
            <a:r>
              <a:rPr lang="ru-RU" b="1" dirty="0" smtClean="0">
                <a:solidFill>
                  <a:schemeClr val="bg1"/>
                </a:solidFill>
              </a:rPr>
              <a:t>обучающегося </a:t>
            </a:r>
            <a:r>
              <a:rPr lang="ru-RU" b="1" u="sng" dirty="0" smtClean="0">
                <a:solidFill>
                  <a:schemeClr val="bg1"/>
                </a:solidFill>
              </a:rPr>
              <a:t>за каждый год обучения</a:t>
            </a:r>
            <a:r>
              <a:rPr lang="ru-RU" b="1" dirty="0" smtClean="0">
                <a:solidFill>
                  <a:schemeClr val="bg1"/>
                </a:solidFill>
              </a:rPr>
              <a:t>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Образец</a:t>
            </a:r>
            <a:endParaRPr lang="ru-RU" sz="6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" y="1556792"/>
          <a:ext cx="9144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6"/>
                <a:gridCol w="894804"/>
                <a:gridCol w="1068580"/>
                <a:gridCol w="839599"/>
                <a:gridCol w="992253"/>
                <a:gridCol w="992253"/>
                <a:gridCol w="839599"/>
                <a:gridCol w="953245"/>
                <a:gridCol w="1016001"/>
              </a:tblGrid>
              <a:tr h="370840">
                <a:tc rowSpan="2"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       ФИ обучающегося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Учебный период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Учебный период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Средняя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отметка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Итоговая в аттестат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1 полугодие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 полугодие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годовая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10 класс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1 полугодие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 полугодие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годовая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11 класс</a:t>
                      </a:r>
                    </a:p>
                    <a:p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С.Александр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4,3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Г. </a:t>
                      </a:r>
                      <a:r>
                        <a:rPr lang="ru-RU" b="1" dirty="0" smtClean="0"/>
                        <a:t>Анна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3,5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М.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dirty="0" smtClean="0"/>
                        <a:t>Кирилл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4,0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335</Words>
  <Application>Microsoft Office PowerPoint</Application>
  <PresentationFormat>Экран (4:3)</PresentationFormat>
  <Paragraphs>67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Специальное оформление</vt:lpstr>
      <vt:lpstr>1_Специальное оформление</vt:lpstr>
      <vt:lpstr>Апекс</vt:lpstr>
      <vt:lpstr>Выставление  итоговых отметок                в аттестатЫ</vt:lpstr>
      <vt:lpstr>Нормативно-правовая база</vt:lpstr>
      <vt:lpstr>Слайд 3</vt:lpstr>
      <vt:lpstr>Слайд 4</vt:lpstr>
      <vt:lpstr> </vt:lpstr>
      <vt:lpstr>С 2015 года при поступлении в ВУЗы приемными комиссиями учитывается средний балл аттестата абитуриента.</vt:lpstr>
      <vt:lpstr>В соответствии с п. 5.3 Приказа МОиН РФ  от 14.02.2014г. № 115 «Об утверждении Порядка заполнения, учета и выдачи аттестатов об основном общем и среднем общем образовании и их дубликатов»</vt:lpstr>
      <vt:lpstr>Образец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Выставление  итоговых отметок в аттестат</dc:title>
  <dc:creator>user</dc:creator>
  <cp:lastModifiedBy>Уметбаева Зульфия Калиевна</cp:lastModifiedBy>
  <cp:revision>18</cp:revision>
  <dcterms:created xsi:type="dcterms:W3CDTF">2016-05-14T12:46:21Z</dcterms:created>
  <dcterms:modified xsi:type="dcterms:W3CDTF">2016-05-23T15:24:37Z</dcterms:modified>
</cp:coreProperties>
</file>